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405" r:id="rId3"/>
    <p:sldId id="380" r:id="rId4"/>
    <p:sldId id="406" r:id="rId5"/>
    <p:sldId id="388" r:id="rId6"/>
    <p:sldId id="387" r:id="rId7"/>
    <p:sldId id="404" r:id="rId8"/>
    <p:sldId id="390" r:id="rId9"/>
    <p:sldId id="40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974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9D13779-5798-B245-84AD-3CD6F952C4B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CD0A9-8D98-6E4F-89AE-E0059DDEC94C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60101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B6FA509-62C6-6149-9382-60AF81E79A2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868FBAD-3C97-D04A-B123-482F94E6E5FB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EBFC0E4-C2E3-B24B-95E1-83569A5304B4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32B9453-48F0-0F49-8548-178B3FDB74CD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853FB4-2D4E-714F-BEB4-B9F0C66074C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DD0EBC9-4427-2741-AA8E-85903623ADD9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E9D8DA10-2904-EA4C-9D9E-403EB620A30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Outreach</a:t>
            </a:r>
            <a:r>
              <a:rPr lang="ro-RO" dirty="0"/>
              <a:t>-ul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junge</a:t>
            </a:r>
            <a:r>
              <a:rPr lang="en-US" dirty="0"/>
              <a:t>, </a:t>
            </a:r>
            <a:r>
              <a:rPr lang="en-US" dirty="0" err="1"/>
              <a:t>COACh</a:t>
            </a:r>
            <a:r>
              <a:rPr lang="en-US" dirty="0"/>
              <a:t>, Jamestown </a:t>
            </a:r>
            <a:r>
              <a:rPr lang="en-US" dirty="0" err="1"/>
              <a:t>robowolves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o-RO" sz="2400" dirty="0"/>
              <a:t>Această lecție a fost realizată de </a:t>
            </a:r>
            <a:r>
              <a:rPr lang="en-US" sz="2400" dirty="0"/>
              <a:t>Michael </a:t>
            </a:r>
            <a:r>
              <a:rPr lang="en-US" sz="2400" dirty="0" err="1"/>
              <a:t>Junge</a:t>
            </a:r>
            <a:r>
              <a:rPr lang="en-US" sz="2400" dirty="0"/>
              <a:t>, http://www.jamestownrobowolves.org/home</a:t>
            </a:r>
          </a:p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76C1-7499-0047-AC38-66BA972B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cunoaștem autorii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C163-A2C3-9A4A-9111-62E1CFB6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118194" cy="4353215"/>
          </a:xfrm>
        </p:spPr>
        <p:txBody>
          <a:bodyPr>
            <a:normAutofit/>
          </a:bodyPr>
          <a:lstStyle/>
          <a:p>
            <a:r>
              <a:rPr lang="ro-RO" sz="2000" dirty="0"/>
              <a:t>Echipa</a:t>
            </a:r>
            <a:r>
              <a:rPr lang="en-US" sz="2000" dirty="0"/>
              <a:t> Jamestown </a:t>
            </a:r>
            <a:r>
              <a:rPr lang="en-US" sz="2000" dirty="0" err="1"/>
              <a:t>Robowolves</a:t>
            </a:r>
            <a:r>
              <a:rPr lang="en-US" sz="2000" dirty="0"/>
              <a:t> </a:t>
            </a:r>
            <a:r>
              <a:rPr lang="ro-RO" sz="2000" dirty="0"/>
              <a:t>au câștigat 2 campionate statale</a:t>
            </a:r>
            <a:endParaRPr lang="en-US" sz="2000" dirty="0"/>
          </a:p>
          <a:p>
            <a:r>
              <a:rPr lang="ro-RO" sz="2000" dirty="0"/>
              <a:t>Au câștigat </a:t>
            </a:r>
            <a:r>
              <a:rPr lang="en-US" sz="2000" dirty="0"/>
              <a:t>First Place Overall Project award at the Razorback Invitational</a:t>
            </a:r>
          </a:p>
          <a:p>
            <a:r>
              <a:rPr lang="ro-RO" sz="2000" dirty="0"/>
              <a:t>Au câștigat </a:t>
            </a:r>
            <a:r>
              <a:rPr lang="en-US" sz="2000" dirty="0"/>
              <a:t>First Place Inspiration award at World Festival!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BDE0D-089C-CC40-BBC1-D89BE064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Edit 5/29/2023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CD0A3-E841-DB4A-9299-AD14C72E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7" y="4233704"/>
            <a:ext cx="1428103" cy="18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DDEB7-C99E-1144-9D04-40585A46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62" y="1558223"/>
            <a:ext cx="3459382" cy="1897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6F58B-30B8-0448-A093-7C5D52E18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562" y="3564250"/>
            <a:ext cx="3459382" cy="25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Ce este </a:t>
            </a:r>
            <a:r>
              <a:rPr lang="en-US" dirty="0"/>
              <a:t>outreach</a:t>
            </a:r>
            <a:r>
              <a:rPr lang="ro-RO" dirty="0"/>
              <a:t>-ul în</a:t>
            </a:r>
            <a:r>
              <a:rPr lang="en-US" dirty="0"/>
              <a:t> FIRST LEGO League?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1658679"/>
            <a:ext cx="4622176" cy="1859584"/>
          </a:xfrm>
        </p:spPr>
        <p:txBody>
          <a:bodyPr>
            <a:normAutofit fontScale="70000" lnSpcReduction="20000"/>
          </a:bodyPr>
          <a:lstStyle/>
          <a:p>
            <a:r>
              <a:rPr lang="ro-RO" sz="3200" dirty="0"/>
              <a:t>Î</a:t>
            </a:r>
            <a:r>
              <a:rPr lang="en-US" sz="3200" dirty="0"/>
              <a:t>n FIRST LEGO League outreach</a:t>
            </a:r>
            <a:r>
              <a:rPr lang="ro-RO" sz="3200" dirty="0"/>
              <a:t>-ul este despre a împărtăși munca voastră la proiect și robot ca echipă</a:t>
            </a:r>
            <a:r>
              <a:rPr lang="en-US" sz="3200" dirty="0"/>
              <a:t>. </a:t>
            </a:r>
          </a:p>
          <a:p>
            <a:r>
              <a:rPr lang="ro-RO" sz="3200" dirty="0"/>
              <a:t>Este și despre a răspândi ST</a:t>
            </a:r>
            <a:r>
              <a:rPr lang="en-US" sz="3200" dirty="0"/>
              <a:t>EM </a:t>
            </a:r>
            <a:r>
              <a:rPr lang="ro-RO" sz="3200" dirty="0"/>
              <a:t>și </a:t>
            </a:r>
            <a:r>
              <a:rPr lang="en-US" sz="3200" dirty="0"/>
              <a:t>FIRST </a:t>
            </a:r>
            <a:r>
              <a:rPr lang="ro-RO" sz="3200" dirty="0"/>
              <a:t>în comunitate</a:t>
            </a:r>
            <a:endParaRPr lang="en-US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2689AD-06EA-5840-887B-BD5349A5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9AB35-98B8-B14D-82A4-26C715702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753" y="1778492"/>
            <a:ext cx="3397191" cy="3174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F5953-04E9-7D4B-887C-54851E8A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472440" y="3632462"/>
            <a:ext cx="4335780" cy="24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4743-6802-3E4B-BF89-E384A1E0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Unde poți derula activități și evenimente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8E96-A970-6C48-B2AB-EBAD4E93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165" y="1554879"/>
            <a:ext cx="3926203" cy="4777341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 err="1">
                <a:ea typeface="Rockwell"/>
                <a:cs typeface="Rockwell"/>
                <a:sym typeface="Rockwell"/>
              </a:rPr>
              <a:t>Libr</a:t>
            </a:r>
            <a:r>
              <a:rPr lang="ro-RO" sz="4900" dirty="0">
                <a:ea typeface="Rockwell"/>
                <a:cs typeface="Rockwell"/>
                <a:sym typeface="Rockwell"/>
              </a:rPr>
              <a:t>ării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Centre orășenești de recreere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Clădiri guvernamentale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La Ziarele locale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În școala ta, în alte școli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În cluburile </a:t>
            </a:r>
            <a:r>
              <a:rPr lang="en-US" sz="4900" dirty="0">
                <a:sym typeface="Rockwell"/>
              </a:rPr>
              <a:t>4H</a:t>
            </a:r>
          </a:p>
          <a:p>
            <a:pPr lvl="0"/>
            <a:r>
              <a:rPr lang="ro-RO" sz="4900" dirty="0">
                <a:sym typeface="Rockwell"/>
              </a:rPr>
              <a:t>În ONG-uri </a:t>
            </a:r>
            <a:r>
              <a:rPr lang="en-US" sz="4900" dirty="0">
                <a:sym typeface="Rockwell"/>
              </a:rPr>
              <a:t>(Kiwanis, Lions Club, Rotary, etc.)</a:t>
            </a:r>
          </a:p>
          <a:p>
            <a:pPr lvl="0"/>
            <a:r>
              <a:rPr lang="ro-RO" sz="4900" dirty="0">
                <a:sym typeface="Rockwell"/>
              </a:rPr>
              <a:t>În Centrele pentru seniori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În biserici și în grupurile bisericești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În grupurile de cercetași</a:t>
            </a:r>
            <a:endParaRPr lang="en-US" sz="4900" dirty="0">
              <a:sym typeface="Rockwell"/>
            </a:endParaRPr>
          </a:p>
          <a:p>
            <a:pPr lvl="0"/>
            <a:r>
              <a:rPr lang="ro-RO" sz="4900" dirty="0">
                <a:sym typeface="Rockwell"/>
              </a:rPr>
              <a:t>Organizațiile profesionale</a:t>
            </a:r>
            <a:endParaRPr lang="en-US" sz="4900" dirty="0">
              <a:sym typeface="Rockwell"/>
            </a:endParaRPr>
          </a:p>
          <a:p>
            <a:pPr lvl="0"/>
            <a:r>
              <a:rPr lang="en-US" sz="4900" dirty="0">
                <a:sym typeface="Rockwell"/>
              </a:rPr>
              <a:t>Mu</a:t>
            </a:r>
            <a:r>
              <a:rPr lang="ro-RO" sz="4900" dirty="0">
                <a:sym typeface="Rockwell"/>
              </a:rPr>
              <a:t>zee</a:t>
            </a:r>
            <a:endParaRPr lang="en-US" sz="4900" dirty="0">
              <a:sym typeface="Rockwell"/>
            </a:endParaRPr>
          </a:p>
          <a:p>
            <a:r>
              <a:rPr lang="ro-RO" sz="4900" dirty="0">
                <a:sym typeface="Rockwell"/>
              </a:rPr>
              <a:t>Cluburile de băieți și fete</a:t>
            </a:r>
            <a:endParaRPr lang="en-US" sz="4900" dirty="0">
              <a:sym typeface="Rockwell"/>
            </a:endParaRPr>
          </a:p>
          <a:p>
            <a:r>
              <a:rPr lang="ro-RO" sz="4900" dirty="0">
                <a:sym typeface="Rockwell"/>
              </a:rPr>
              <a:t>Târgurile de creatori</a:t>
            </a:r>
            <a:endParaRPr lang="en-US" sz="4900" dirty="0">
              <a:sym typeface="Rockwell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0F6B-138E-8E43-95E8-1A561CAD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1365C-1E0F-E047-A938-FFDB0566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142" y="1567760"/>
            <a:ext cx="2282714" cy="186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8CF39-E7B8-F44D-85ED-E7601D647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61" y="4079782"/>
            <a:ext cx="3676295" cy="2239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942B5-3547-264D-88FD-D4FD2FBE0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5" y="2783080"/>
            <a:ext cx="2084073" cy="19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Ce poți face la un eveniment de </a:t>
            </a:r>
            <a:r>
              <a:rPr lang="en-US" dirty="0"/>
              <a:t>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8" y="1590649"/>
            <a:ext cx="3880139" cy="4350488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err="1"/>
              <a:t>Expl</a:t>
            </a:r>
            <a:r>
              <a:rPr lang="ro-RO" sz="1800" dirty="0"/>
              <a:t>ică ce este </a:t>
            </a:r>
            <a:r>
              <a:rPr lang="en-US" sz="1800" dirty="0"/>
              <a:t>FIRST LEGO League: team building, STEM focus, </a:t>
            </a:r>
            <a:r>
              <a:rPr lang="ro-RO" sz="1800" dirty="0"/>
              <a:t>mai multe decât roboți</a:t>
            </a:r>
            <a:endParaRPr lang="en-US" sz="1800" dirty="0"/>
          </a:p>
          <a:p>
            <a:r>
              <a:rPr lang="ro-RO" sz="1800" dirty="0"/>
              <a:t>Vorbește despre proiectul tău, provocările valorilor fundamentale, construcția robotului</a:t>
            </a:r>
            <a:endParaRPr lang="en-US" sz="1800" dirty="0"/>
          </a:p>
          <a:p>
            <a:r>
              <a:rPr lang="ro-RO" sz="1800" dirty="0"/>
              <a:t>Fă o demonstrație cu robotul echipei tale</a:t>
            </a:r>
            <a:endParaRPr lang="en-US" sz="1800" dirty="0"/>
          </a:p>
          <a:p>
            <a:r>
              <a:rPr lang="ro-RO" sz="1800" dirty="0"/>
              <a:t>Afișează proiectul tău și posterele cu Valorile Fundamentale</a:t>
            </a:r>
            <a:endParaRPr lang="en-US" sz="1800" dirty="0"/>
          </a:p>
          <a:p>
            <a:r>
              <a:rPr lang="ro-RO" sz="1800" dirty="0"/>
              <a:t>Susține câteva programe la clasă (dacă ai destule echipamente)</a:t>
            </a:r>
            <a:endParaRPr lang="en-US" sz="1800" dirty="0"/>
          </a:p>
          <a:p>
            <a:r>
              <a:rPr lang="ro-RO" sz="1800" dirty="0"/>
              <a:t>Afișează modele</a:t>
            </a:r>
            <a:r>
              <a:rPr lang="en-US" sz="1800" dirty="0"/>
              <a:t> MINDSTORMS </a:t>
            </a:r>
            <a:r>
              <a:rPr lang="ro-RO" sz="1800" dirty="0"/>
              <a:t>cu care auditoriul poate interacționa.</a:t>
            </a:r>
            <a:endParaRPr lang="en-US" sz="1800" dirty="0"/>
          </a:p>
          <a:p>
            <a:r>
              <a:rPr lang="ro-RO" sz="1800" dirty="0"/>
              <a:t>Orice</a:t>
            </a:r>
            <a:r>
              <a:rPr lang="en-US" sz="1800" dirty="0"/>
              <a:t>! </a:t>
            </a:r>
            <a:r>
              <a:rPr lang="ro-RO" sz="1800" dirty="0"/>
              <a:t>Vorbește despre ce timp de calitate ai petrecut în </a:t>
            </a:r>
            <a:r>
              <a:rPr lang="en-US" sz="1800" dirty="0"/>
              <a:t>FIRST, </a:t>
            </a:r>
            <a:r>
              <a:rPr lang="ro-RO" sz="1800" dirty="0"/>
              <a:t>ce abilități ai învățat si orice crezi tu că este important</a:t>
            </a:r>
            <a:r>
              <a:rPr lang="en-US" sz="1800" dirty="0"/>
              <a:t>!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27044-D574-3C44-8D7B-98AB5005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4C9D-901C-8448-B5CD-0A89EB75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59" r="-2219"/>
          <a:stretch/>
        </p:blipFill>
        <p:spPr>
          <a:xfrm>
            <a:off x="4577798" y="1317265"/>
            <a:ext cx="4096658" cy="2118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E91C-9F31-B844-90A0-6D423F78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98" y="3752392"/>
            <a:ext cx="3993146" cy="22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Cum organizezi un eveniment de outreach</a:t>
            </a:r>
            <a:r>
              <a:rPr lang="en-US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683" y="1628503"/>
            <a:ext cx="44421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2000" dirty="0">
                <a:solidFill>
                  <a:schemeClr val="tx2"/>
                </a:solidFill>
              </a:rPr>
              <a:t>Vorbește cu părinții membrilor echipei</a:t>
            </a:r>
            <a:r>
              <a:rPr lang="en-US" sz="2000" dirty="0">
                <a:solidFill>
                  <a:schemeClr val="tx2"/>
                </a:solidFill>
              </a:rPr>
              <a:t>: </a:t>
            </a:r>
            <a:r>
              <a:rPr lang="ro-RO" sz="2000" dirty="0">
                <a:solidFill>
                  <a:schemeClr val="tx2"/>
                </a:solidFill>
              </a:rPr>
              <a:t>cineva cunoaște pe cineva care poate ajuta </a:t>
            </a:r>
            <a:endParaRPr lang="en-US" sz="20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>
                <a:solidFill>
                  <a:schemeClr val="tx2"/>
                </a:solidFill>
              </a:rPr>
              <a:t>Contact</a:t>
            </a:r>
            <a:r>
              <a:rPr lang="ro-RO" sz="2000" dirty="0">
                <a:solidFill>
                  <a:schemeClr val="tx2"/>
                </a:solidFill>
              </a:rPr>
              <a:t>ează oamenii de la librăriile pentru copii</a:t>
            </a:r>
            <a:endParaRPr lang="en-US" sz="20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2000" dirty="0">
                <a:solidFill>
                  <a:schemeClr val="tx2"/>
                </a:solidFill>
              </a:rPr>
              <a:t>Scrie unui reporter de la un ziar local sau de la o revistă</a:t>
            </a:r>
            <a:endParaRPr lang="en-US" sz="20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2000" dirty="0">
                <a:solidFill>
                  <a:schemeClr val="tx2"/>
                </a:solidFill>
              </a:rPr>
              <a:t>Roagă directorul școlii să vorbească cu </a:t>
            </a:r>
            <a:r>
              <a:rPr lang="en-US" sz="2000" dirty="0">
                <a:solidFill>
                  <a:schemeClr val="tx2"/>
                </a:solidFill>
              </a:rPr>
              <a:t>PTA </a:t>
            </a:r>
            <a:r>
              <a:rPr lang="ro-RO" sz="2000" dirty="0">
                <a:solidFill>
                  <a:schemeClr val="tx2"/>
                </a:solidFill>
              </a:rPr>
              <a:t>sau</a:t>
            </a:r>
            <a:r>
              <a:rPr lang="en-US" sz="2000" dirty="0">
                <a:solidFill>
                  <a:schemeClr val="tx2"/>
                </a:solidFill>
              </a:rPr>
              <a:t> Honor Society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2000" dirty="0">
                <a:solidFill>
                  <a:schemeClr val="tx2"/>
                </a:solidFill>
              </a:rPr>
              <a:t>Telefon</a:t>
            </a:r>
            <a:r>
              <a:rPr lang="en-US" sz="2000" dirty="0">
                <a:solidFill>
                  <a:schemeClr val="tx2"/>
                </a:solidFill>
              </a:rPr>
              <a:t>, email, </a:t>
            </a:r>
            <a:r>
              <a:rPr lang="ro-RO" sz="2000" dirty="0">
                <a:solidFill>
                  <a:schemeClr val="tx2"/>
                </a:solidFill>
              </a:rPr>
              <a:t>porumbel călător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ro-RO" sz="2000" dirty="0">
                <a:solidFill>
                  <a:schemeClr val="tx2"/>
                </a:solidFill>
              </a:rPr>
              <a:t>orice merge</a:t>
            </a:r>
            <a:endParaRPr lang="en-US" sz="20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2000" dirty="0">
                <a:solidFill>
                  <a:schemeClr val="tx2"/>
                </a:solidFill>
              </a:rPr>
              <a:t>Scrie detaliile pe o foaie de hârtie înainte de a suna pe cineva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ro-RO" sz="2000" dirty="0">
                <a:solidFill>
                  <a:schemeClr val="tx2"/>
                </a:solidFill>
              </a:rPr>
              <a:t>asigură-te că transmiți toate informațiile tuturor</a:t>
            </a:r>
            <a:r>
              <a:rPr lang="en-US" sz="2000" dirty="0">
                <a:solidFill>
                  <a:schemeClr val="tx2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88434-3DA2-B849-BE40-1EDCBB214602}"/>
              </a:ext>
            </a:extLst>
          </p:cNvPr>
          <p:cNvSpPr txBox="1"/>
          <p:nvPr/>
        </p:nvSpPr>
        <p:spPr>
          <a:xfrm>
            <a:off x="5058295" y="1628503"/>
            <a:ext cx="3632859" cy="40010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o-RO" sz="1200" b="1" u="sng" dirty="0">
                <a:solidFill>
                  <a:schemeClr val="bg1"/>
                </a:solidFill>
              </a:rPr>
              <a:t>Lucruri la care să te gândești înainte să suni</a:t>
            </a:r>
            <a:r>
              <a:rPr lang="en-US" sz="1200" b="1" u="sng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Ce plănuiești să faci la eveniment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La câți participanți te-ai gândit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ro-RO" sz="1600" dirty="0">
                <a:solidFill>
                  <a:schemeClr val="bg1"/>
                </a:solidFill>
              </a:rPr>
              <a:t>s-ar putea să fie nevoie să limitezi numărul de participanți în funcție de roboți, laptop-uri, mărimea camerei</a:t>
            </a:r>
            <a:r>
              <a:rPr lang="en-US" sz="1600" dirty="0">
                <a:solidFill>
                  <a:schemeClr val="bg1"/>
                </a:solidFill>
              </a:rPr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Ce vârste sunt permise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Trebuie oamenii să confirme în avans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Cât va dura evenimentul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Ce echipamente ai nevoie de la gazdă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Este vreun cost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Părinții trebuie să stea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De ce acest eveniment poate fi important pentru gazdă</a:t>
            </a:r>
            <a:r>
              <a:rPr lang="en-US" sz="1600" dirty="0">
                <a:solidFill>
                  <a:schemeClr val="bg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chemeClr val="bg1"/>
                </a:solidFill>
              </a:rPr>
              <a:t>Se pot face fotografii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2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7E37-C55E-A246-A605-51BC335C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70855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Exemple de scrisori adresate gazdei unui eveniment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CA21-AE5F-2C46-983B-FAEB03CD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3487415" cy="4844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/>
              <a:t>Dear Librarian,</a:t>
            </a:r>
          </a:p>
          <a:p>
            <a:pPr marL="0" indent="0">
              <a:buNone/>
            </a:pPr>
            <a:r>
              <a:rPr lang="en-US" sz="900" dirty="0"/>
              <a:t>I am a resident of your town and a member of a local youth robotics team. </a:t>
            </a:r>
            <a:r>
              <a:rPr lang="en-US" sz="900" dirty="0">
                <a:highlight>
                  <a:srgbClr val="FFFF00"/>
                </a:highlight>
              </a:rPr>
              <a:t>You can read </a:t>
            </a:r>
            <a:r>
              <a:rPr lang="en-US" sz="900" dirty="0"/>
              <a:t>more about our team here: </a:t>
            </a:r>
            <a:r>
              <a:rPr lang="en-US" sz="900" dirty="0" err="1"/>
              <a:t>www.teamwebsite.com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My team and I were wondering if the library would be interested in hosting a Robotics Demo for your patrons. We know that you have been adding </a:t>
            </a:r>
            <a:r>
              <a:rPr lang="en-US" sz="900" dirty="0">
                <a:highlight>
                  <a:srgbClr val="FFFF00"/>
                </a:highlight>
              </a:rPr>
              <a:t>STEAM classes </a:t>
            </a:r>
            <a:r>
              <a:rPr lang="en-US" sz="900" dirty="0"/>
              <a:t>to your summer programs.</a:t>
            </a:r>
          </a:p>
          <a:p>
            <a:pPr marL="0" indent="0">
              <a:buNone/>
            </a:pPr>
            <a:r>
              <a:rPr lang="en-US" sz="900" dirty="0"/>
              <a:t>Our team has been participating in a program called FIRST LEGO League for three years. </a:t>
            </a:r>
            <a:r>
              <a:rPr lang="en-US" sz="900" dirty="0">
                <a:highlight>
                  <a:srgbClr val="FFFF00"/>
                </a:highlight>
              </a:rPr>
              <a:t>By doing such demos, </a:t>
            </a:r>
            <a:r>
              <a:rPr lang="en-US" sz="900" dirty="0"/>
              <a:t>we hope to encourage more children to participate in STEM programs.  We know that your library is very supportive of children’s/community activities and would love to come and run a class. There would be </a:t>
            </a:r>
            <a:r>
              <a:rPr lang="en-US" sz="900" dirty="0">
                <a:highlight>
                  <a:srgbClr val="FFFF00"/>
                </a:highlight>
              </a:rPr>
              <a:t>no cost </a:t>
            </a:r>
            <a:r>
              <a:rPr lang="en-US" sz="900" dirty="0"/>
              <a:t>to the library or kids. We just need a room with </a:t>
            </a:r>
            <a:r>
              <a:rPr lang="en-US" sz="900" dirty="0">
                <a:highlight>
                  <a:srgbClr val="FFFF00"/>
                </a:highlight>
              </a:rPr>
              <a:t>enough space </a:t>
            </a:r>
            <a:r>
              <a:rPr lang="en-US" sz="900" dirty="0"/>
              <a:t>for a 4ft X 8ft table (that we will bring) and space for an audience to come and go (maybe about 10-15 people at a time). We expect between </a:t>
            </a:r>
            <a:r>
              <a:rPr lang="en-US" sz="900" dirty="0">
                <a:highlight>
                  <a:srgbClr val="FFFF00"/>
                </a:highlight>
              </a:rPr>
              <a:t>50-100 people total to attend</a:t>
            </a:r>
            <a:r>
              <a:rPr lang="en-US" sz="900" dirty="0"/>
              <a:t>. </a:t>
            </a:r>
            <a:r>
              <a:rPr lang="en-US" sz="900" dirty="0">
                <a:highlight>
                  <a:srgbClr val="FFFF00"/>
                </a:highlight>
              </a:rPr>
              <a:t>No sign-up </a:t>
            </a:r>
            <a:r>
              <a:rPr lang="en-US" sz="900" dirty="0"/>
              <a:t>is required for this event and it is open to </a:t>
            </a:r>
            <a:r>
              <a:rPr lang="en-US" sz="900" dirty="0">
                <a:highlight>
                  <a:srgbClr val="FFFF00"/>
                </a:highlight>
              </a:rPr>
              <a:t>any age. We will demonstrate </a:t>
            </a:r>
            <a:r>
              <a:rPr lang="en-US" sz="900" dirty="0"/>
              <a:t>our FIRST LEGO League robot (a robot built out of LEGO MINDSTORMS) to the attendees and answer any questions they may have. The session will be </a:t>
            </a:r>
            <a:r>
              <a:rPr lang="en-US" sz="900" dirty="0">
                <a:highlight>
                  <a:srgbClr val="FFFF00"/>
                </a:highlight>
              </a:rPr>
              <a:t>2 hours long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In addition, we would like </a:t>
            </a:r>
            <a:r>
              <a:rPr lang="en-US" sz="900" dirty="0">
                <a:highlight>
                  <a:srgbClr val="FFFF00"/>
                </a:highlight>
              </a:rPr>
              <a:t>permission to take photographs </a:t>
            </a:r>
            <a:r>
              <a:rPr lang="en-US" sz="900" dirty="0"/>
              <a:t>of attendees at the event. These will be used on our team’s website/social media pages and shared with judges at future competitions.</a:t>
            </a:r>
          </a:p>
          <a:p>
            <a:pPr marL="0" indent="0">
              <a:buNone/>
            </a:pPr>
            <a:r>
              <a:rPr lang="en-US" sz="900" dirty="0"/>
              <a:t>You can let us know what your thoughts are and we will be happy to work with you. We are flexible and available almost any evening </a:t>
            </a:r>
            <a:r>
              <a:rPr lang="en-US" sz="900" dirty="0">
                <a:highlight>
                  <a:srgbClr val="FFFF00"/>
                </a:highlight>
              </a:rPr>
              <a:t>or weekend in July</a:t>
            </a:r>
            <a:r>
              <a:rPr lang="en-US" sz="900" dirty="0"/>
              <a:t>. You can </a:t>
            </a:r>
            <a:r>
              <a:rPr lang="en-US" sz="900" dirty="0">
                <a:highlight>
                  <a:srgbClr val="FFFF00"/>
                </a:highlight>
              </a:rPr>
              <a:t>contact me</a:t>
            </a:r>
            <a:r>
              <a:rPr lang="en-US" sz="900" dirty="0"/>
              <a:t> at </a:t>
            </a:r>
            <a:r>
              <a:rPr lang="en-US" sz="900" dirty="0" err="1"/>
              <a:t>student@fllteam.com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Sincerely,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FLL Student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4991-9A08-C84B-A795-E0CDFCD4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2471D-BAC1-2F44-B984-5AAD7D9E7A08}"/>
              </a:ext>
            </a:extLst>
          </p:cNvPr>
          <p:cNvSpPr txBox="1"/>
          <p:nvPr/>
        </p:nvSpPr>
        <p:spPr>
          <a:xfrm>
            <a:off x="4366260" y="1819546"/>
            <a:ext cx="4303395" cy="425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Această scrisoare face prezentarea echipei, furnizează un link pentru mai multe informații, vorbește-le despre scopurile tale în legătură cu evenimentul și informează-i despre eventualele costuri și necesarul de spațiu din partea gazdei.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Dacă plănuiești să faci o oră de programare sau activități de lucru manual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ro-RO" sz="1700" dirty="0">
                <a:solidFill>
                  <a:schemeClr val="tx2"/>
                </a:solidFill>
              </a:rPr>
              <a:t>trebuie să specifici că ai nevoie de un aranjament gen sală de clasă (tablă, pupitre, scaune</a:t>
            </a:r>
            <a:r>
              <a:rPr lang="en-US" sz="1700" dirty="0">
                <a:solidFill>
                  <a:schemeClr val="tx2"/>
                </a:solidFill>
              </a:rPr>
              <a:t>) </a:t>
            </a:r>
            <a:r>
              <a:rPr lang="ro-RO" sz="1700" dirty="0">
                <a:solidFill>
                  <a:schemeClr val="tx2"/>
                </a:solidFill>
              </a:rPr>
              <a:t>și câte persoane, de ce vârstă sunt cei care vor participa ți se pot înscrie</a:t>
            </a:r>
            <a:r>
              <a:rPr lang="en-US" sz="1700" dirty="0">
                <a:solidFill>
                  <a:schemeClr val="tx2"/>
                </a:solidFill>
              </a:rPr>
              <a:t>.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Amintește-ți să te duci la eveniment mai devreme pentru a te pregăti și râmâi mai târziu pentru a face curat și a lăsa camera așa cum ai găsit-o.</a:t>
            </a: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Trimite o scrisoare de mulțumire gazdelor la sfârșitul evenimentului.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4" y="829567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Ce tipuri de echipamente s-ar putea să ai nevoie</a:t>
            </a:r>
            <a:r>
              <a:rPr lang="en-US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542" y="1447177"/>
            <a:ext cx="4623613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FIRST LEGO League Demo – 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Robotul tău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ro-RO" sz="1700" dirty="0">
                <a:solidFill>
                  <a:schemeClr val="tx2"/>
                </a:solidFill>
              </a:rPr>
              <a:t>o planșă de</a:t>
            </a:r>
            <a:r>
              <a:rPr lang="en-US" sz="1700" dirty="0">
                <a:solidFill>
                  <a:schemeClr val="tx2"/>
                </a:solidFill>
              </a:rPr>
              <a:t> FIRST LEGO League, </a:t>
            </a:r>
            <a:r>
              <a:rPr lang="ro-RO" sz="1700" dirty="0">
                <a:solidFill>
                  <a:schemeClr val="tx2"/>
                </a:solidFill>
              </a:rPr>
              <a:t>setul de competiție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Un</a:t>
            </a:r>
            <a:r>
              <a:rPr lang="en-US" sz="1700" dirty="0">
                <a:solidFill>
                  <a:schemeClr val="tx2"/>
                </a:solidFill>
              </a:rPr>
              <a:t> plan – </a:t>
            </a:r>
            <a:r>
              <a:rPr lang="ro-RO" sz="1700" dirty="0">
                <a:solidFill>
                  <a:schemeClr val="tx2"/>
                </a:solidFill>
              </a:rPr>
              <a:t>arată planșa sau doar câteva trucuri cu robotul</a:t>
            </a:r>
            <a:r>
              <a:rPr lang="en-US" sz="1700" dirty="0">
                <a:solidFill>
                  <a:schemeClr val="tx2"/>
                </a:solidFill>
              </a:rPr>
              <a:t>?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Ore de programare</a:t>
            </a:r>
            <a:r>
              <a:rPr lang="en-US" sz="1700" dirty="0">
                <a:solidFill>
                  <a:schemeClr val="tx2"/>
                </a:solidFill>
              </a:rPr>
              <a:t>–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Chromebook, laptop</a:t>
            </a:r>
            <a:r>
              <a:rPr lang="ro-RO" sz="1700" dirty="0">
                <a:solidFill>
                  <a:schemeClr val="tx2"/>
                </a:solidFill>
              </a:rPr>
              <a:t>-uri sau tablete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Robo</a:t>
            </a:r>
            <a:r>
              <a:rPr lang="ro-RO" sz="1700" dirty="0">
                <a:solidFill>
                  <a:schemeClr val="tx2"/>
                </a:solidFill>
              </a:rPr>
              <a:t>ți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Pro</a:t>
            </a:r>
            <a:r>
              <a:rPr lang="ro-RO" sz="1700" dirty="0">
                <a:solidFill>
                  <a:schemeClr val="tx2"/>
                </a:solidFill>
              </a:rPr>
              <a:t>i</a:t>
            </a:r>
            <a:r>
              <a:rPr lang="en-US" sz="1700" dirty="0" err="1">
                <a:solidFill>
                  <a:schemeClr val="tx2"/>
                </a:solidFill>
              </a:rPr>
              <a:t>ector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Plan de lecție</a:t>
            </a: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Valori Fundamentale și prezentarea proiectului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1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O activitate pregătită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1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Posterele tale</a:t>
            </a: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o-RO" sz="1700" dirty="0">
                <a:solidFill>
                  <a:schemeClr val="tx2"/>
                </a:solidFill>
              </a:rPr>
              <a:t>Modelele </a:t>
            </a:r>
            <a:r>
              <a:rPr lang="en-US" sz="1700" dirty="0">
                <a:solidFill>
                  <a:schemeClr val="tx2"/>
                </a:solidFill>
              </a:rPr>
              <a:t>MINDSTORMS 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Model</a:t>
            </a:r>
            <a:r>
              <a:rPr lang="ro-RO" sz="1700" dirty="0">
                <a:solidFill>
                  <a:schemeClr val="tx2"/>
                </a:solidFill>
              </a:rPr>
              <a:t>e construite în avans</a:t>
            </a:r>
            <a:endParaRPr lang="en-US" sz="17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F6EB0-7A2D-E541-A2A9-ED940E032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1778769"/>
            <a:ext cx="3520440" cy="19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55E9B-426D-FE42-AA37-F7358FAB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3925629"/>
            <a:ext cx="3520440" cy="1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4DCF-BC7B-9B44-B8A3-A4DCF67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Alte oportunități de outreach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E4EE-E38D-5241-A96B-9CB787DE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139437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Volunt</a:t>
            </a:r>
            <a:r>
              <a:rPr lang="ro-RO" dirty="0"/>
              <a:t>ariat pentru ajuta partenerii operaționali să construiască modelele</a:t>
            </a:r>
            <a:r>
              <a:rPr lang="en-US" dirty="0"/>
              <a:t> </a:t>
            </a:r>
            <a:r>
              <a:rPr lang="ro-RO" dirty="0"/>
              <a:t>pentru turneele locale </a:t>
            </a:r>
            <a:r>
              <a:rPr lang="en-US" dirty="0"/>
              <a:t>FLL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98B3-7D4B-1043-B43D-56C322DA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159F0-966A-45E6-B023-AAFFBAD43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697" y="3112542"/>
            <a:ext cx="3951058" cy="2036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4BC4A-A150-4C55-A50C-66949E75A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91" y="3112542"/>
            <a:ext cx="4363602" cy="2082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EBC4D-EB22-C444-9D11-D5D94D88D9BF}"/>
              </a:ext>
            </a:extLst>
          </p:cNvPr>
          <p:cNvSpPr txBox="1"/>
          <p:nvPr/>
        </p:nvSpPr>
        <p:spPr>
          <a:xfrm>
            <a:off x="448091" y="5881816"/>
            <a:ext cx="36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in by Maniacs </a:t>
            </a:r>
            <a:r>
              <a:rPr lang="en-US" dirty="0" err="1"/>
              <a:t>Brainiacs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745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</TotalTime>
  <Words>1110</Words>
  <Application>Microsoft Office PowerPoint</Application>
  <PresentationFormat>On-screen Show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</vt:lpstr>
      <vt:lpstr>Outreach-ul</vt:lpstr>
      <vt:lpstr>Să cunoaștem autorii</vt:lpstr>
      <vt:lpstr>Ce este outreach-ul în FIRST LEGO League?</vt:lpstr>
      <vt:lpstr>Unde poți derula activități și evenimente?</vt:lpstr>
      <vt:lpstr>Ce poți face la un eveniment de Outreach</vt:lpstr>
      <vt:lpstr>Cum organizezi un eveniment de outreach?</vt:lpstr>
      <vt:lpstr>Exemple de scrisori adresate gazdei unui eveniment</vt:lpstr>
      <vt:lpstr>Ce tipuri de echipamente s-ar putea să ai nevoie?</vt:lpstr>
      <vt:lpstr>Alte oportunități de outreach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Adnim</cp:lastModifiedBy>
  <cp:revision>75</cp:revision>
  <cp:lastPrinted>2018-07-18T14:48:01Z</cp:lastPrinted>
  <dcterms:created xsi:type="dcterms:W3CDTF">2018-06-09T21:02:33Z</dcterms:created>
  <dcterms:modified xsi:type="dcterms:W3CDTF">2023-08-21T18:57:50Z</dcterms:modified>
</cp:coreProperties>
</file>